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sldIdLst>
    <p:sldId id="256" r:id="rId2"/>
    <p:sldId id="257" r:id="rId3"/>
    <p:sldId id="258" r:id="rId4"/>
    <p:sldId id="260" r:id="rId5"/>
    <p:sldId id="261" r:id="rId6"/>
    <p:sldId id="270" r:id="rId7"/>
    <p:sldId id="276" r:id="rId8"/>
    <p:sldId id="263" r:id="rId9"/>
    <p:sldId id="271" r:id="rId10"/>
    <p:sldId id="265" r:id="rId11"/>
    <p:sldId id="272" r:id="rId12"/>
    <p:sldId id="266" r:id="rId13"/>
    <p:sldId id="273" r:id="rId14"/>
    <p:sldId id="267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Villagra" initials="VV" lastIdx="2" clrIdx="0">
    <p:extLst>
      <p:ext uri="{19B8F6BF-5375-455C-9EA6-DF929625EA0E}">
        <p15:presenceInfo xmlns:p15="http://schemas.microsoft.com/office/powerpoint/2012/main" xmlns="" userId="9c7fc150c1b730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E3C87-81DB-6146-0A4C-9151B3B4A27C}" v="97" dt="2020-01-23T12:04:20.241"/>
    <p1510:client id="{6A71023B-5C65-3603-70F5-C116CED7FE1D}" v="105" dt="2020-01-20T04:46:27.396"/>
    <p1510:client id="{997D21FE-924C-6AAB-681F-BF1D94FCC27F}" v="5623" dt="2020-01-20T22:30:43.752"/>
    <p1510:client id="{A24ACDA9-D952-B9CD-FCE9-9AED0A063F51}" v="95" dt="2020-01-22T10:23:45.350"/>
    <p1510:client id="{E1B7DC97-6C39-5D67-6617-376DAA476261}" v="904" dt="2020-01-23T02:23:50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149" y="3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2T11:29:08.674" idx="1">
    <p:pos x="6432" y="1582"/>
    <p:text>En dominios administrativos</p:text>
    <p:extLst>
      <p:ext uri="{C676402C-5697-4E1C-873F-D02D1690AC5C}">
        <p15:threadingInfo xmlns:p15="http://schemas.microsoft.com/office/powerpoint/2012/main" xmlns="" timeZoneBias="-60"/>
      </p:ext>
    </p:extLst>
  </p:cm>
  <p:cm authorId="1" dt="2020-01-22T11:29:30.567" idx="2">
    <p:pos x="6160" y="2142"/>
    <p:text>dominio administrativo</p:text>
    <p:extLst>
      <p:ext uri="{C676402C-5697-4E1C-873F-D02D1690AC5C}">
        <p15:threadingInfo xmlns:p15="http://schemas.microsoft.com/office/powerpoint/2012/main" xmlns="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8453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6053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2105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1325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6904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2344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7076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398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377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887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9119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7656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xmlns="" id="{FBDCECDC-EEE3-4128-AA5E-82A8C0879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8526" y="557669"/>
            <a:ext cx="10058400" cy="3892168"/>
          </a:xfrm>
        </p:spPr>
        <p:txBody>
          <a:bodyPr>
            <a:noAutofit/>
          </a:bodyPr>
          <a:lstStyle/>
          <a:p>
            <a:pPr algn="ctr"/>
            <a:r>
              <a:rPr lang="en-US" sz="6200" dirty="0"/>
              <a:t>DISEÑO Y DESARROLLO DE UN SISTEMA DE VISUALIZACIÓN EN TIEMPO REAL DE RIESGO DE CIBERSEGURIDAD</a:t>
            </a:r>
            <a:endParaRPr lang="es-ES" sz="6200" dirty="0">
              <a:cs typeface="Calibri Light" panose="020F0302020204030204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xmlns="" id="{1F3985C0-E548-44D2-B30E-F3E42DADE1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60EDE0-989C-4E16-AF94-F652294D82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AUTOR: CARLOS AZNAR OLMOS</a:t>
            </a:r>
          </a:p>
          <a:p>
            <a:r>
              <a:rPr lang="en-US">
                <a:solidFill>
                  <a:srgbClr val="FFFFFF"/>
                </a:solidFill>
              </a:rPr>
              <a:t>TUTOR: VICTOR A. VILLAGRÁ GONZÁLEZ</a:t>
            </a:r>
          </a:p>
        </p:txBody>
      </p:sp>
    </p:spTree>
    <p:extLst>
      <p:ext uri="{BB962C8B-B14F-4D97-AF65-F5344CB8AC3E}">
        <p14:creationId xmlns:p14="http://schemas.microsoft.com/office/powerpoint/2010/main" xmlns="" val="38561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51F481-6014-48F7-9304-89A2D1EC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dirty="0"/>
              <a:t>VISUALIZACIÓN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1D89E9A-578F-467B-88FA-B527A224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21" y="2219546"/>
            <a:ext cx="6454987" cy="30744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s-ES" sz="2800" dirty="0">
                <a:ea typeface="+mn-lt"/>
                <a:cs typeface="+mn-lt"/>
              </a:rPr>
              <a:t> Visualización en tiempo real</a:t>
            </a:r>
          </a:p>
          <a:p>
            <a:pPr>
              <a:buFont typeface="Courier New" panose="020F0502020204030204" pitchFamily="34" charset="0"/>
              <a:buChar char="o"/>
            </a:pPr>
            <a:r>
              <a:rPr lang="es-ES" sz="2800" dirty="0"/>
              <a:t> Utilización del lenguaje HTML</a:t>
            </a:r>
            <a:endParaRPr lang="es-ES" sz="2800" dirty="0">
              <a:cs typeface="Calibri" panose="020F0502020204030204"/>
            </a:endParaRPr>
          </a:p>
          <a:p>
            <a:pPr>
              <a:buFont typeface="Courier New" panose="020F0502020204030204" pitchFamily="34" charset="0"/>
              <a:buChar char="o"/>
            </a:pPr>
            <a:r>
              <a:rPr lang="es-ES" sz="2800" dirty="0"/>
              <a:t> Uso plugin </a:t>
            </a:r>
            <a:r>
              <a:rPr lang="es-ES" sz="2800" i="1" dirty="0" err="1"/>
              <a:t>Maphiligh</a:t>
            </a:r>
            <a:r>
              <a:rPr lang="es-ES" sz="2800" i="1" dirty="0"/>
              <a:t> </a:t>
            </a:r>
            <a:endParaRPr lang="es-ES" sz="2800" i="1" dirty="0">
              <a:cs typeface="Calibri" panose="020F0502020204030204"/>
            </a:endParaRPr>
          </a:p>
          <a:p>
            <a:pPr>
              <a:buFont typeface="Courier New" panose="020F0502020204030204" pitchFamily="34" charset="0"/>
              <a:buChar char="o"/>
            </a:pPr>
            <a:r>
              <a:rPr lang="es-ES" sz="2800" dirty="0"/>
              <a:t> 2 Partes:</a:t>
            </a:r>
            <a:endParaRPr lang="es-ES" sz="2800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s-ES" sz="2400" dirty="0"/>
              <a:t>Lectura  de datos</a:t>
            </a:r>
            <a:endParaRPr lang="es-ES" sz="2400" dirty="0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s-ES" sz="2400" dirty="0"/>
              <a:t>Representación de los datos</a:t>
            </a:r>
            <a:endParaRPr lang="es-ES" sz="2400" dirty="0">
              <a:cs typeface="Calibri"/>
            </a:endParaRPr>
          </a:p>
          <a:p>
            <a:endParaRPr lang="es-ES" i="1" dirty="0"/>
          </a:p>
        </p:txBody>
      </p:sp>
      <p:pic>
        <p:nvPicPr>
          <p:cNvPr id="5" name="Imagen 5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xmlns="" id="{B6993DF5-2169-4C5E-8429-B43A9377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23" y="2158673"/>
            <a:ext cx="6768859" cy="32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852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9B5201B-3D49-47EA-BCBE-2778E61D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VISUALIZACIÓN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7DB9FFE-8149-4D3E-9970-DC664F60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105714"/>
            <a:ext cx="9905999" cy="3685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s-ES" sz="2800" dirty="0"/>
              <a:t> ¿ Qué niveles de riesgo hay? 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4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xmlns="" id="{678C91FE-B40F-46FD-BD28-BF4BD400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6" y="2907315"/>
            <a:ext cx="10003765" cy="28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83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E26A31F-3B95-48BF-965B-0431EFF5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RESULTADOS DE LA VISUALIZACIÓN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F181DDEC-42AE-426A-99EB-9FFCBF24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015" y="2909659"/>
            <a:ext cx="5592344" cy="201052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Courier New" panose="020F0502020204030204" pitchFamily="34" charset="0"/>
              <a:buChar char="o"/>
            </a:pPr>
            <a:r>
              <a:rPr lang="en-US" sz="2800" dirty="0"/>
              <a:t> </a:t>
            </a:r>
            <a:r>
              <a:rPr lang="es-ES" sz="2800" dirty="0" smtClean="0"/>
              <a:t>Representación</a:t>
            </a:r>
            <a:r>
              <a:rPr lang="en-US" sz="2800" dirty="0" smtClean="0"/>
              <a:t> </a:t>
            </a:r>
            <a:r>
              <a:rPr lang="en-US" sz="2800" dirty="0"/>
              <a:t>de la </a:t>
            </a:r>
            <a:r>
              <a:rPr lang="es-ES" sz="2800" dirty="0" smtClean="0"/>
              <a:t>visualización</a:t>
            </a:r>
            <a:r>
              <a:rPr lang="en-US" sz="2800" dirty="0" smtClean="0"/>
              <a:t> </a:t>
            </a:r>
            <a:r>
              <a:rPr lang="en-US" sz="2800" dirty="0"/>
              <a:t>de los </a:t>
            </a:r>
            <a:r>
              <a:rPr lang="es-ES" sz="2800" dirty="0" smtClean="0"/>
              <a:t>resultados</a:t>
            </a:r>
            <a:r>
              <a:rPr lang="en-US" sz="2800" dirty="0" smtClean="0"/>
              <a:t> </a:t>
            </a:r>
            <a:r>
              <a:rPr lang="es-ES" sz="2800" dirty="0" smtClean="0"/>
              <a:t>correspondientes</a:t>
            </a:r>
            <a:r>
              <a:rPr lang="en-US" sz="2800" dirty="0" smtClean="0"/>
              <a:t> </a:t>
            </a:r>
            <a:r>
              <a:rPr lang="en-US" sz="2800" dirty="0"/>
              <a:t>a las 11:30</a:t>
            </a:r>
            <a:endParaRPr lang="es-ES" sz="2800" dirty="0">
              <a:cs typeface="Calibri" panose="020F0502020204030204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Imagen 4" descr="Captura de pantalla de un celular con texto e imagen&#10;&#10;Descripción generada con confianza alta">
            <a:extLst>
              <a:ext uri="{FF2B5EF4-FFF2-40B4-BE49-F238E27FC236}">
                <a16:creationId xmlns:a16="http://schemas.microsoft.com/office/drawing/2014/main" xmlns="" id="{5293E91A-D3C1-4370-B902-C62BCBE0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003" y="2271266"/>
            <a:ext cx="5604295" cy="32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98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756A89-3ED1-4314-91AE-741B81A4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RESULTADOS DE LA VISUALIZACIÓN</a:t>
            </a:r>
            <a:endParaRPr lang="es-E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147F0063-23D8-41A4-AB84-7796DBD2B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38" y="2924036"/>
            <a:ext cx="5290421" cy="18236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n-US" sz="2800" dirty="0"/>
              <a:t> </a:t>
            </a:r>
            <a:r>
              <a:rPr lang="en-US" sz="2800" dirty="0" err="1"/>
              <a:t>Resultado</a:t>
            </a:r>
            <a:r>
              <a:rPr lang="en-US" sz="2800" dirty="0"/>
              <a:t> de </a:t>
            </a:r>
            <a:r>
              <a:rPr lang="en-US" sz="2800" dirty="0" err="1"/>
              <a:t>visualización</a:t>
            </a:r>
            <a:r>
              <a:rPr lang="en-US" sz="2800" dirty="0"/>
              <a:t> de los </a:t>
            </a:r>
            <a:r>
              <a:rPr lang="en-US" sz="2800" dirty="0" err="1"/>
              <a:t>activos</a:t>
            </a:r>
            <a:r>
              <a:rPr lang="en-US" sz="2800" dirty="0"/>
              <a:t> </a:t>
            </a:r>
            <a:r>
              <a:rPr lang="en-US" sz="2800" dirty="0" err="1"/>
              <a:t>correspondientes</a:t>
            </a:r>
            <a:r>
              <a:rPr lang="en-US" sz="2800" dirty="0"/>
              <a:t> a Castilla y León a las 11:30</a:t>
            </a:r>
            <a:endParaRPr lang="es-ES"/>
          </a:p>
        </p:txBody>
      </p:sp>
      <p:pic>
        <p:nvPicPr>
          <p:cNvPr id="3" name="Imagen 4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xmlns="" id="{1EC124AA-AA5B-46FC-9759-C787D1E0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"/>
          <a:stretch>
            <a:fillRect/>
          </a:stretch>
        </p:blipFill>
        <p:spPr>
          <a:xfrm>
            <a:off x="5397075" y="2099640"/>
            <a:ext cx="6354977" cy="36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011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242732-1950-4F83-9E2D-FF2CC438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904" y="230329"/>
            <a:ext cx="9905998" cy="1478570"/>
          </a:xfrm>
        </p:spPr>
        <p:txBody>
          <a:bodyPr/>
          <a:lstStyle/>
          <a:p>
            <a:r>
              <a:rPr lang="es-ES" dirty="0"/>
              <a:t>CONCLUSIONES Y LÍNEAS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13BFD9F-1749-430D-9168-C2E6584F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88" y="1961941"/>
            <a:ext cx="10394829" cy="40305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400" dirty="0"/>
              <a:t>Conclusiones:</a:t>
            </a:r>
          </a:p>
          <a:p>
            <a:pPr marL="914400" lvl="1" indent="-457200">
              <a:buAutoNum type="arabicPeriod"/>
            </a:pPr>
            <a:r>
              <a:rPr lang="es-ES" sz="2000" dirty="0"/>
              <a:t>El programa desarrollado cumple con los requisitos funcionales: Permite realizar una visualización en tiempo real</a:t>
            </a:r>
            <a:endParaRPr lang="es-ES" sz="2000" dirty="0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s-ES" sz="2000" dirty="0"/>
              <a:t>Este programa solo te indica el nivel de riesgo a sufrir un ataque cibernético en los diferentes dominios administrativos</a:t>
            </a:r>
            <a:endParaRPr lang="es-ES" sz="2000" dirty="0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s-ES" sz="2000" dirty="0"/>
              <a:t>No garantiza ni la seguridad ni la protección en los equipos en los que se puede producir un ataque</a:t>
            </a:r>
            <a:endParaRPr lang="es-ES" sz="2000" dirty="0">
              <a:cs typeface="Calibri"/>
            </a:endParaRPr>
          </a:p>
          <a:p>
            <a:pPr marL="914400" lvl="1" indent="-457200">
              <a:buAutoNum type="arabicPeriod"/>
            </a:pPr>
            <a:r>
              <a:rPr lang="es-ES" sz="2000" dirty="0"/>
              <a:t>Se han añadido pequeñas mejoras visuales</a:t>
            </a:r>
            <a:endParaRPr lang="es-ES" sz="2000" dirty="0">
              <a:cs typeface="Calibri"/>
            </a:endParaRPr>
          </a:p>
          <a:p>
            <a:r>
              <a:rPr lang="es-ES" sz="2400" dirty="0">
                <a:ea typeface="+mn-lt"/>
                <a:cs typeface="+mn-lt"/>
              </a:rPr>
              <a:t>Líneas futuras:</a:t>
            </a:r>
          </a:p>
          <a:p>
            <a:pPr marL="914400" lvl="1" indent="-457200">
              <a:buAutoNum type="arabicPeriod"/>
            </a:pPr>
            <a:r>
              <a:rPr lang="es-ES" sz="2000" dirty="0">
                <a:ea typeface="+mn-lt"/>
                <a:cs typeface="+mn-lt"/>
              </a:rPr>
              <a:t>Obtener el nivel de riesgo también a nivel provincial</a:t>
            </a:r>
            <a:endParaRPr lang="en-US" sz="2000">
              <a:ea typeface="+mn-lt"/>
              <a:cs typeface="+mn-lt"/>
            </a:endParaRPr>
          </a:p>
          <a:p>
            <a:pPr marL="914400" lvl="1" indent="-457200">
              <a:buAutoNum type="arabicPeriod"/>
            </a:pPr>
            <a:r>
              <a:rPr lang="es-ES" sz="2000" dirty="0">
                <a:ea typeface="+mn-lt"/>
                <a:cs typeface="+mn-lt"/>
              </a:rPr>
              <a:t>Mejoras en la visualización</a:t>
            </a:r>
          </a:p>
          <a:p>
            <a:pPr marL="914400" lvl="1" indent="-457200">
              <a:buAutoNum type="arabicPeriod"/>
            </a:pPr>
            <a:r>
              <a:rPr lang="es-ES" sz="2000" dirty="0">
                <a:ea typeface="+mn-lt"/>
                <a:cs typeface="+mn-lt"/>
              </a:rPr>
              <a:t>Mejoras en cuanto a la información presentada al usuari</a:t>
            </a:r>
            <a:r>
              <a:rPr lang="es-ES" dirty="0">
                <a:ea typeface="+mn-lt"/>
                <a:cs typeface="+mn-lt"/>
              </a:rPr>
              <a:t>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99060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829E218-74FB-4455-98BE-F2C5BA8978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8D75FD-D4F9-4D11-B70D-82EFCB4CFA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7D059AC-3470-4BA5-82E3-D1570297A3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62CBC341-EC1E-4CFC-BDA5-9FD9A6494B8F}"/>
              </a:ext>
            </a:extLst>
          </p:cNvPr>
          <p:cNvSpPr txBox="1"/>
          <p:nvPr/>
        </p:nvSpPr>
        <p:spPr>
          <a:xfrm>
            <a:off x="5260999" y="2953851"/>
            <a:ext cx="6253317" cy="13137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¿PREGUNTAS?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xmlns="" id="{4B84E82E-B4BB-49B5-9E63-7067C5CD5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5" r="9137" b="1"/>
          <a:stretch/>
        </p:blipFill>
        <p:spPr>
          <a:xfrm>
            <a:off x="633999" y="620720"/>
            <a:ext cx="4001315" cy="50869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075D09A-FF42-4BFF-AC74-BFB1C6A4E4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F10DB11-2231-4DE8-9179-3414D9F6C7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691284A-2CC7-41DB-ADDC-4B9D104DDF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170281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68FCBB-CA08-4F82-ADA4-92E0668D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3223B5E-2F9C-428F-9640-FEB03627E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525" y="2219546"/>
            <a:ext cx="10058400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Courier New" panose="020F0502020204030204" pitchFamily="34" charset="0"/>
              <a:buChar char="o"/>
            </a:pPr>
            <a:r>
              <a:rPr lang="es-ES" sz="2800" dirty="0"/>
              <a:t> Desarrollo de un programa que permita conocer en tiempo real la visualización de los diferentes riesgos en dominios administrativos</a:t>
            </a:r>
            <a:endParaRPr lang="es-ES" sz="2800">
              <a:cs typeface="Calibri"/>
            </a:endParaRPr>
          </a:p>
          <a:p>
            <a:pPr algn="just">
              <a:buFont typeface="Courier New" panose="020F0502020204030204" pitchFamily="34" charset="0"/>
              <a:buChar char="o"/>
            </a:pPr>
            <a:r>
              <a:rPr lang="es-ES" sz="2800" dirty="0"/>
              <a:t> Obtención de datos del riesgo de cada dominio administrativo y  de sus activos</a:t>
            </a:r>
            <a:endParaRPr lang="es-ES" sz="2800">
              <a:cs typeface="Calibri"/>
            </a:endParaRPr>
          </a:p>
          <a:p>
            <a:pPr algn="just">
              <a:buFont typeface="Courier New" panose="020F0502020204030204" pitchFamily="34" charset="0"/>
              <a:buChar char="o"/>
            </a:pPr>
            <a:r>
              <a:rPr lang="es-ES" sz="2800" dirty="0"/>
              <a:t> Lectura y guardado correcto de los datos</a:t>
            </a:r>
            <a:endParaRPr lang="es-E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70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C2B694-DD03-411C-BDCD-2E15C9E2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PUNTO DE PARTIDA</a:t>
            </a:r>
            <a:endParaRPr lang="es-ES" dirty="0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xmlns="" id="{F6B0FF5D-2FE6-4EFA-B19D-6894D543F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518" y="1846561"/>
            <a:ext cx="9305924" cy="4409894"/>
          </a:xfrm>
        </p:spPr>
      </p:pic>
      <p:pic>
        <p:nvPicPr>
          <p:cNvPr id="10" name="Imagen 10" descr="Imagen que contiene captura de pantalla, mapa&#10;&#10;Descripción generada con confianza muy alta">
            <a:extLst>
              <a:ext uri="{FF2B5EF4-FFF2-40B4-BE49-F238E27FC236}">
                <a16:creationId xmlns:a16="http://schemas.microsoft.com/office/drawing/2014/main" xmlns="" id="{A29C7AAD-0C94-4598-AA47-1BB27EB1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44" y="1842777"/>
            <a:ext cx="8091576" cy="44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731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9FFABA0-E03D-47C8-AF9E-DB421B0D5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ETAPAS DEL DISEÑO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96FD050A-D6B5-4BF5-9B01-9D6728022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69" y="3010300"/>
            <a:ext cx="6210572" cy="1938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RAZONAMIENTO SOBRE AMENAZAS</a:t>
            </a:r>
            <a:endParaRPr lang="en-US" sz="2800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800"/>
              <a:t>OBTENCIÓN DE DATOS</a:t>
            </a:r>
            <a:endParaRPr lang="en-US" sz="2800" dirty="0"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800" dirty="0"/>
              <a:t>VISUALIZACIÓN GRÁFICA</a:t>
            </a:r>
            <a:endParaRPr lang="en-US" sz="2800" dirty="0">
              <a:cs typeface="Calibri"/>
            </a:endParaRPr>
          </a:p>
        </p:txBody>
      </p:sp>
      <p:pic>
        <p:nvPicPr>
          <p:cNvPr id="4" name="Imagen 4" descr="Una captura de pantalla de un celular&#10;&#10;Descripción generada con confianza alta">
            <a:extLst>
              <a:ext uri="{FF2B5EF4-FFF2-40B4-BE49-F238E27FC236}">
                <a16:creationId xmlns:a16="http://schemas.microsoft.com/office/drawing/2014/main" xmlns="" id="{78D16926-21E2-48F5-AB70-C91B310A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552" y="2482527"/>
            <a:ext cx="5392353" cy="29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418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5A749D-6D82-4809-BBD2-BB6E7C57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RAZONAMIENTO DE LAS AMENAZAS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E0BA5D9-E6AE-40C7-8AEB-3C85A4181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4526"/>
            <a:ext cx="10058400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Courier New" panose="020F0502020204030204" pitchFamily="34" charset="0"/>
              <a:buChar char="o"/>
            </a:pPr>
            <a:r>
              <a:rPr lang="es-ES" sz="2800" b="1" dirty="0"/>
              <a:t> Programa funcional ya desarrollado</a:t>
            </a:r>
            <a:r>
              <a:rPr lang="es-ES" sz="2800" dirty="0"/>
              <a:t> que realiza el razonamiento del riesgo de forma dinámica a partir de unos </a:t>
            </a:r>
            <a:r>
              <a:rPr lang="es-ES" sz="2800" dirty="0" smtClean="0"/>
              <a:t>eventos</a:t>
            </a:r>
            <a:endParaRPr lang="es-ES" sz="2800" dirty="0">
              <a:cs typeface="Calibri"/>
            </a:endParaRPr>
          </a:p>
          <a:p>
            <a:pPr algn="just">
              <a:buFont typeface="Courier New" panose="020F0502020204030204" pitchFamily="34" charset="0"/>
              <a:buChar char="o"/>
            </a:pPr>
            <a:r>
              <a:rPr lang="es-ES" sz="2800" dirty="0"/>
              <a:t> Partes del programa:</a:t>
            </a:r>
            <a:endParaRPr lang="es-ES" sz="2800" dirty="0">
              <a:cs typeface="Calibri"/>
            </a:endParaRPr>
          </a:p>
          <a:p>
            <a:pPr marL="457200" lvl="1" indent="0" algn="just">
              <a:buNone/>
            </a:pPr>
            <a:r>
              <a:rPr lang="es-ES" sz="2800" dirty="0"/>
              <a:t>- Configuración inicial: Obtención de atributos de los activos del archivo de configuración</a:t>
            </a:r>
            <a:endParaRPr lang="es-ES" sz="2800" dirty="0">
              <a:cs typeface="Calibri"/>
            </a:endParaRPr>
          </a:p>
          <a:p>
            <a:pPr marL="457200" lvl="1" indent="0" algn="just">
              <a:buNone/>
            </a:pPr>
            <a:r>
              <a:rPr lang="es-ES" sz="2800" dirty="0"/>
              <a:t>- Ontologías y reglas SWRL:  Se guardan los datos en ontologías. Mediante reglas SWRL se realiza el cálculo preliminar</a:t>
            </a:r>
            <a:endParaRPr lang="es-ES" sz="2800" dirty="0">
              <a:cs typeface="Calibri"/>
            </a:endParaRPr>
          </a:p>
          <a:p>
            <a:pPr marL="457200" lvl="1" indent="0" algn="just">
              <a:buNone/>
            </a:pPr>
            <a:r>
              <a:rPr lang="es-ES" sz="2800" dirty="0"/>
              <a:t>- Razonador: Se encarga de ejecutar las reglas SWRL</a:t>
            </a:r>
            <a:endParaRPr lang="es-ES" sz="2800" dirty="0"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40440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DED90C-969A-4B5E-BC1D-7D8E0FDE9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0329"/>
            <a:ext cx="9905998" cy="1478570"/>
          </a:xfrm>
        </p:spPr>
        <p:txBody>
          <a:bodyPr/>
          <a:lstStyle/>
          <a:p>
            <a:r>
              <a:rPr lang="es-ES"/>
              <a:t>RESULTADO DE LOS ACTIVOS</a:t>
            </a:r>
          </a:p>
        </p:txBody>
      </p:sp>
      <p:pic>
        <p:nvPicPr>
          <p:cNvPr id="5" name="Imagen 5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xmlns="" id="{CFE71D6B-C004-40EC-BDCC-B3225C7C28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92207" y="3378713"/>
            <a:ext cx="7009051" cy="2668728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D2BCDF06-FE0F-4B0F-9571-B7C8EB57B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0125" y="2220730"/>
            <a:ext cx="9907285" cy="896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sz="2800" dirty="0"/>
              <a:t>Ejemplo de resultado de la ontología correspondiente a la Comunidad Autónoma de Extremadura</a:t>
            </a:r>
            <a:endParaRPr lang="es-ES"/>
          </a:p>
        </p:txBody>
      </p:sp>
      <p:sp>
        <p:nvSpPr>
          <p:cNvPr id="6" name="5 Rectángulo"/>
          <p:cNvSpPr/>
          <p:nvPr/>
        </p:nvSpPr>
        <p:spPr>
          <a:xfrm>
            <a:off x="2806810" y="5383033"/>
            <a:ext cx="4015409" cy="174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5801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AAAA81B-49CF-48D7-896F-A28511CD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ARQUITECTURA SOFTWARE</a:t>
            </a:r>
            <a:endParaRPr lang="es-ES" dirty="0"/>
          </a:p>
        </p:txBody>
      </p:sp>
      <p:pic>
        <p:nvPicPr>
          <p:cNvPr id="8" name="Imagen 8" descr="Imagen que contiene texto&#10;&#10;Descripción generada con confianza muy alta">
            <a:extLst>
              <a:ext uri="{FF2B5EF4-FFF2-40B4-BE49-F238E27FC236}">
                <a16:creationId xmlns:a16="http://schemas.microsoft.com/office/drawing/2014/main" xmlns="" id="{826D5F79-433D-43B5-B2AA-C3ECF1797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961" y="1816979"/>
            <a:ext cx="6931152" cy="4526567"/>
          </a:xfrm>
        </p:spPr>
      </p:pic>
    </p:spTree>
    <p:extLst>
      <p:ext uri="{BB962C8B-B14F-4D97-AF65-F5344CB8AC3E}">
        <p14:creationId xmlns:p14="http://schemas.microsoft.com/office/powerpoint/2010/main" xmlns="" val="16543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BE9288-83D8-4916-ABCC-0DCC07CD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OBTENCIÓN DE DATOS EN TIEMPO REAL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40DB559-278F-4364-A4AB-F269F3C5B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69" y="2466434"/>
            <a:ext cx="4801591" cy="31463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s-ES" sz="2800" dirty="0"/>
              <a:t> Configuración del sistema:</a:t>
            </a:r>
            <a:endParaRPr lang="es-ES" sz="2800" dirty="0">
              <a:cs typeface="Calibri"/>
            </a:endParaRPr>
          </a:p>
          <a:p>
            <a:pPr marL="383540" lvl="1" algn="just">
              <a:buAutoNum type="arabicPeriod"/>
            </a:pPr>
            <a:r>
              <a:rPr lang="es-ES" sz="2200" dirty="0"/>
              <a:t> </a:t>
            </a:r>
            <a:r>
              <a:rPr lang="es-ES" sz="2200" dirty="0" smtClean="0"/>
              <a:t>Creación </a:t>
            </a:r>
            <a:r>
              <a:rPr lang="es-ES" sz="2200" dirty="0"/>
              <a:t>de un fichero de configuración que establece el tiempo de guardado de los datos (Configuracion.txt)</a:t>
            </a:r>
            <a:endParaRPr lang="es-ES" sz="2200" dirty="0">
              <a:cs typeface="Calibri"/>
            </a:endParaRPr>
          </a:p>
          <a:p>
            <a:pPr marL="383540" lvl="1" algn="just">
              <a:buAutoNum type="arabicPeriod"/>
            </a:pPr>
            <a:r>
              <a:rPr lang="es-ES" sz="2200" dirty="0"/>
              <a:t> Creación de </a:t>
            </a:r>
            <a:r>
              <a:rPr lang="es-ES" sz="2200" dirty="0" smtClean="0"/>
              <a:t>dos</a:t>
            </a:r>
            <a:r>
              <a:rPr lang="es-ES" sz="2200" dirty="0" smtClean="0"/>
              <a:t> programas </a:t>
            </a:r>
            <a:r>
              <a:rPr lang="es-ES" sz="2200" dirty="0"/>
              <a:t>en JAVA que </a:t>
            </a:r>
            <a:r>
              <a:rPr lang="es-ES" sz="2200" dirty="0" smtClean="0"/>
              <a:t>leen </a:t>
            </a:r>
            <a:r>
              <a:rPr lang="es-ES" sz="2200" dirty="0"/>
              <a:t>el fichero de configuración</a:t>
            </a:r>
            <a:endParaRPr lang="es-ES" sz="2200" dirty="0">
              <a:cs typeface="Calibri" panose="020F0502020204030204"/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xmlns="" id="{BE7AB21D-0800-45E9-8D7E-12DEF834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17" y="2403875"/>
            <a:ext cx="6553200" cy="27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756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F37B1B-A1B9-466E-B0AA-B466E94A2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OBTENCIÓN DE DATOS EN TIEMPO REAL</a:t>
            </a:r>
            <a:endParaRPr lang="es-ES" dirty="0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xmlns="" id="{BF3FEFB6-9955-4FCA-A2DF-BAF413CE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73" y="2147659"/>
            <a:ext cx="5132271" cy="36926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F0502020204030204" pitchFamily="34" charset="0"/>
              <a:buChar char="o"/>
            </a:pPr>
            <a:r>
              <a:rPr lang="es-ES_tradnl" dirty="0"/>
              <a:t> </a:t>
            </a:r>
            <a:r>
              <a:rPr lang="es-ES_tradnl" sz="2800" dirty="0"/>
              <a:t>Guardado y actualización de datos:</a:t>
            </a:r>
            <a:endParaRPr lang="es-ES" sz="2800" dirty="0"/>
          </a:p>
          <a:p>
            <a:pPr marL="383540" lvl="1">
              <a:buAutoNum type="arabicPeriod"/>
            </a:pPr>
            <a:r>
              <a:rPr lang="es-ES_tradnl" sz="2200" dirty="0" smtClean="0"/>
              <a:t> Creación </a:t>
            </a:r>
            <a:r>
              <a:rPr lang="es-ES_tradnl" sz="2200" dirty="0"/>
              <a:t>del modelo ontológico</a:t>
            </a:r>
            <a:endParaRPr lang="es-ES_tradnl" sz="2200" dirty="0">
              <a:cs typeface="Calibri"/>
            </a:endParaRPr>
          </a:p>
          <a:p>
            <a:pPr marL="383540" lvl="1">
              <a:buAutoNum type="arabicPeriod"/>
            </a:pPr>
            <a:r>
              <a:rPr lang="es-ES_tradnl" sz="2200" dirty="0" smtClean="0"/>
              <a:t> Recorrido </a:t>
            </a:r>
            <a:r>
              <a:rPr lang="es-ES_tradnl" sz="2200" dirty="0"/>
              <a:t>de la ontología</a:t>
            </a:r>
            <a:endParaRPr lang="es-ES_tradnl" sz="2200" dirty="0">
              <a:cs typeface="Calibri"/>
            </a:endParaRPr>
          </a:p>
          <a:p>
            <a:pPr marL="383540" lvl="1">
              <a:buAutoNum type="arabicPeriod"/>
            </a:pPr>
            <a:r>
              <a:rPr lang="es-ES_tradnl" sz="2200" dirty="0" smtClean="0"/>
              <a:t> Guardado </a:t>
            </a:r>
            <a:r>
              <a:rPr lang="es-ES_tradnl" sz="2200" dirty="0"/>
              <a:t>de datos en ficheros JSON</a:t>
            </a:r>
            <a:endParaRPr lang="es-ES_tradnl" sz="2200" dirty="0">
              <a:cs typeface="Calibri"/>
            </a:endParaRPr>
          </a:p>
          <a:p>
            <a:pPr marL="383540" lvl="1">
              <a:buAutoNum type="arabicPeriod"/>
            </a:pPr>
            <a:r>
              <a:rPr lang="es-ES_tradnl" sz="2200" dirty="0" smtClean="0"/>
              <a:t> Actualización </a:t>
            </a:r>
            <a:r>
              <a:rPr lang="es-ES_tradnl" sz="2200" dirty="0"/>
              <a:t>de los datos en tiempo </a:t>
            </a:r>
            <a:r>
              <a:rPr lang="es-ES_tradnl" sz="2200" dirty="0" smtClean="0"/>
              <a:t> real</a:t>
            </a:r>
            <a:r>
              <a:rPr lang="es-ES_tradnl" sz="2200" dirty="0"/>
              <a:t> </a:t>
            </a:r>
            <a:endParaRPr lang="es-ES_tradnl" sz="2200" dirty="0">
              <a:cs typeface="Calibri"/>
            </a:endParaRPr>
          </a:p>
          <a:p>
            <a:pPr marL="383540" lvl="1">
              <a:buAutoNum type="arabicPeriod"/>
            </a:pPr>
            <a:r>
              <a:rPr lang="es-ES_tradnl" sz="2200" dirty="0" smtClean="0"/>
              <a:t> Se </a:t>
            </a:r>
            <a:r>
              <a:rPr lang="es-ES_tradnl" sz="2200" dirty="0"/>
              <a:t>guarda la hora y la fecha de la última actualización</a:t>
            </a:r>
            <a:endParaRPr lang="es-ES_tradnl" sz="2200" dirty="0">
              <a:cs typeface="Calibri"/>
            </a:endParaRP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3" name="Imagen 3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xmlns="" id="{E545DAA3-3421-4AEB-A81B-BFE8D0665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589" y="2277392"/>
            <a:ext cx="7013274" cy="32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268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435</TotalTime>
  <Words>181</Words>
  <Application>Microsoft Office PowerPoint</Application>
  <PresentationFormat>Personalizado</PresentationFormat>
  <Paragraphs>57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Retrospect</vt:lpstr>
      <vt:lpstr>DISEÑO Y DESARROLLO DE UN SISTEMA DE VISUALIZACIÓN EN TIEMPO REAL DE RIESGO DE CIBERSEGURIDAD</vt:lpstr>
      <vt:lpstr>OBJETIVOS</vt:lpstr>
      <vt:lpstr>PUNTO DE PARTIDA</vt:lpstr>
      <vt:lpstr>ETAPAS DEL DISEÑO</vt:lpstr>
      <vt:lpstr>RAZONAMIENTO DE LAS AMENAZAS</vt:lpstr>
      <vt:lpstr>RESULTADO DE LOS ACTIVOS</vt:lpstr>
      <vt:lpstr>ARQUITECTURA SOFTWARE</vt:lpstr>
      <vt:lpstr>OBTENCIÓN DE DATOS EN TIEMPO REAL</vt:lpstr>
      <vt:lpstr>OBTENCIÓN DE DATOS EN TIEMPO REAL</vt:lpstr>
      <vt:lpstr>VISUALIZACIÓN</vt:lpstr>
      <vt:lpstr>VISUALIZACIÓN</vt:lpstr>
      <vt:lpstr>RESULTADOS DE LA VISUALIZACIÓN</vt:lpstr>
      <vt:lpstr>RESULTADOS DE LA VISUALIZACIÓN</vt:lpstr>
      <vt:lpstr>CONCLUSIONES Y LÍNEAS FUTURAS</vt:lpstr>
      <vt:lpstr>Diapositiva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jose luis aznar</cp:lastModifiedBy>
  <cp:revision>1213</cp:revision>
  <dcterms:created xsi:type="dcterms:W3CDTF">2020-01-19T18:49:46Z</dcterms:created>
  <dcterms:modified xsi:type="dcterms:W3CDTF">2020-01-23T19:49:44Z</dcterms:modified>
</cp:coreProperties>
</file>